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Default Extension="jpg" ContentType="image/jpg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</p:sldIdLst>
  <p:sldSz cx="20104100" cy="14204950"/>
  <p:notesSz cx="20104100" cy="1420495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07807" y="4403534"/>
            <a:ext cx="17088486" cy="29830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15615" y="7954772"/>
            <a:ext cx="14072870" cy="35512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1005205" y="3267138"/>
            <a:ext cx="8745284" cy="93752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10353611" y="3267138"/>
            <a:ext cx="8745284" cy="93752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90112" y="1963082"/>
            <a:ext cx="9249410" cy="5137150"/>
          </a:xfrm>
          <a:custGeom>
            <a:avLst/>
            <a:gdLst/>
            <a:ahLst/>
            <a:cxnLst/>
            <a:rect l="l" t="t" r="r" b="b"/>
            <a:pathLst>
              <a:path w="9249410" h="5137150">
                <a:moveTo>
                  <a:pt x="0" y="5136584"/>
                </a:moveTo>
                <a:lnTo>
                  <a:pt x="9248871" y="5136584"/>
                </a:lnTo>
                <a:lnTo>
                  <a:pt x="9248871" y="0"/>
                </a:lnTo>
                <a:lnTo>
                  <a:pt x="0" y="0"/>
                </a:lnTo>
                <a:lnTo>
                  <a:pt x="0" y="5136584"/>
                </a:lnTo>
                <a:close/>
              </a:path>
            </a:pathLst>
          </a:custGeom>
          <a:solidFill>
            <a:srgbClr val="E7E7E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490306" y="172543"/>
            <a:ext cx="19207480" cy="1228090"/>
          </a:xfrm>
          <a:custGeom>
            <a:avLst/>
            <a:gdLst/>
            <a:ahLst/>
            <a:cxnLst/>
            <a:rect l="l" t="t" r="r" b="b"/>
            <a:pathLst>
              <a:path w="19207480" h="1228090">
                <a:moveTo>
                  <a:pt x="0" y="1227538"/>
                </a:moveTo>
                <a:lnTo>
                  <a:pt x="19207481" y="1227538"/>
                </a:lnTo>
                <a:lnTo>
                  <a:pt x="19207481" y="0"/>
                </a:lnTo>
                <a:lnTo>
                  <a:pt x="0" y="0"/>
                </a:lnTo>
                <a:lnTo>
                  <a:pt x="0" y="1227538"/>
                </a:lnTo>
                <a:close/>
              </a:path>
            </a:pathLst>
          </a:custGeom>
          <a:solidFill>
            <a:srgbClr val="9DC3E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05205" y="568198"/>
            <a:ext cx="18093690" cy="227279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05205" y="3267138"/>
            <a:ext cx="18093690" cy="93752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6835394" y="13210604"/>
            <a:ext cx="6433312" cy="71024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1005205" y="13210604"/>
            <a:ext cx="4623943" cy="71024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14474953" y="13210604"/>
            <a:ext cx="4623943" cy="71024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mailto:Z.X.Wong3@Newcastle.edu.my" TargetMode="External"/><Relationship Id="rId3" Type="http://schemas.openxmlformats.org/officeDocument/2006/relationships/hyperlink" Target="https://www.researchgate.net/figure/Schematic-illustration-of-the-anatomy-of-the-human-prostate-a-and-mouse-prostate-b_fig2_51824541" TargetMode="External"/><Relationship Id="rId4" Type="http://schemas.openxmlformats.org/officeDocument/2006/relationships/hyperlink" Target="http://genesdev.cshlp.org/" TargetMode="External"/><Relationship Id="rId5" Type="http://schemas.openxmlformats.org/officeDocument/2006/relationships/image" Target="../media/image1.png"/><Relationship Id="rId6" Type="http://schemas.openxmlformats.org/officeDocument/2006/relationships/image" Target="../media/image2.jpg"/><Relationship Id="rId7" Type="http://schemas.openxmlformats.org/officeDocument/2006/relationships/image" Target="../media/image3.jpg"/><Relationship Id="rId8" Type="http://schemas.openxmlformats.org/officeDocument/2006/relationships/image" Target="../media/image4.jpg"/><Relationship Id="rId9" Type="http://schemas.openxmlformats.org/officeDocument/2006/relationships/image" Target="../media/image5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90306" y="172542"/>
            <a:ext cx="19207480" cy="1228090"/>
          </a:xfrm>
          <a:prstGeom prst="rect">
            <a:avLst/>
          </a:prstGeom>
          <a:ln w="25299">
            <a:solidFill>
              <a:srgbClr val="000000"/>
            </a:solidFill>
          </a:ln>
        </p:spPr>
        <p:txBody>
          <a:bodyPr wrap="square" lIns="0" tIns="8890" rIns="0" bIns="0" rtlCol="0" vert="horz">
            <a:spAutoFit/>
          </a:bodyPr>
          <a:lstStyle/>
          <a:p>
            <a:pPr marL="60325">
              <a:lnSpc>
                <a:spcPts val="4640"/>
              </a:lnSpc>
              <a:spcBef>
                <a:spcPts val="70"/>
              </a:spcBef>
            </a:pPr>
            <a:r>
              <a:rPr dirty="0" sz="3900" spc="-30" b="0">
                <a:latin typeface="Calibri Light"/>
                <a:cs typeface="Calibri Light"/>
              </a:rPr>
              <a:t>Identification </a:t>
            </a:r>
            <a:r>
              <a:rPr dirty="0" sz="3900" spc="-10" b="0">
                <a:latin typeface="Calibri Light"/>
                <a:cs typeface="Calibri Light"/>
              </a:rPr>
              <a:t>of </a:t>
            </a:r>
            <a:r>
              <a:rPr dirty="0" sz="3900" spc="-55" b="0">
                <a:latin typeface="Calibri Light"/>
                <a:cs typeface="Calibri Light"/>
              </a:rPr>
              <a:t>Prostate </a:t>
            </a:r>
            <a:r>
              <a:rPr dirty="0" sz="3900" spc="-20" b="0">
                <a:latin typeface="Calibri Light"/>
                <a:cs typeface="Calibri Light"/>
              </a:rPr>
              <a:t>Stem </a:t>
            </a:r>
            <a:r>
              <a:rPr dirty="0" sz="3900" spc="-15" b="0">
                <a:latin typeface="Calibri Light"/>
                <a:cs typeface="Calibri Light"/>
              </a:rPr>
              <a:t>Cell Niche and </a:t>
            </a:r>
            <a:r>
              <a:rPr dirty="0" sz="3900" spc="-5" b="0">
                <a:latin typeface="Calibri Light"/>
                <a:cs typeface="Calibri Light"/>
              </a:rPr>
              <a:t>its </a:t>
            </a:r>
            <a:r>
              <a:rPr dirty="0" sz="3900" spc="-30" b="0">
                <a:latin typeface="Calibri Light"/>
                <a:cs typeface="Calibri Light"/>
              </a:rPr>
              <a:t>role </a:t>
            </a:r>
            <a:r>
              <a:rPr dirty="0" sz="3900" spc="5" b="0">
                <a:latin typeface="Calibri Light"/>
                <a:cs typeface="Calibri Light"/>
              </a:rPr>
              <a:t>in</a:t>
            </a:r>
            <a:r>
              <a:rPr dirty="0" sz="3900" spc="-500" b="0">
                <a:latin typeface="Calibri Light"/>
                <a:cs typeface="Calibri Light"/>
              </a:rPr>
              <a:t> </a:t>
            </a:r>
            <a:r>
              <a:rPr dirty="0" sz="3900" spc="-35" b="0">
                <a:latin typeface="Calibri Light"/>
                <a:cs typeface="Calibri Light"/>
              </a:rPr>
              <a:t>carcinogenesis</a:t>
            </a:r>
            <a:endParaRPr sz="3900">
              <a:latin typeface="Calibri Light"/>
              <a:cs typeface="Calibri Light"/>
            </a:endParaRPr>
          </a:p>
          <a:p>
            <a:pPr marL="60325" marR="12143105">
              <a:lnSpc>
                <a:spcPts val="1939"/>
              </a:lnSpc>
              <a:spcBef>
                <a:spcPts val="210"/>
              </a:spcBef>
            </a:pPr>
            <a:r>
              <a:rPr dirty="0" sz="1800" spc="-15" b="0">
                <a:latin typeface="Calibri Light"/>
                <a:cs typeface="Calibri Light"/>
              </a:rPr>
              <a:t>Zhen </a:t>
            </a:r>
            <a:r>
              <a:rPr dirty="0" sz="1800" spc="-10" b="0">
                <a:latin typeface="Calibri Light"/>
                <a:cs typeface="Calibri Light"/>
              </a:rPr>
              <a:t>Xin </a:t>
            </a:r>
            <a:r>
              <a:rPr dirty="0" sz="1800" spc="-40" b="0">
                <a:latin typeface="Calibri Light"/>
                <a:cs typeface="Calibri Light"/>
              </a:rPr>
              <a:t>Wong </a:t>
            </a:r>
            <a:r>
              <a:rPr dirty="0" sz="1800" spc="-5" b="0">
                <a:latin typeface="Calibri Light"/>
                <a:cs typeface="Calibri Light"/>
              </a:rPr>
              <a:t>| </a:t>
            </a:r>
            <a:r>
              <a:rPr dirty="0" u="sng" sz="1800" spc="-35" b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 Light"/>
                <a:cs typeface="Calibri Light"/>
                <a:hlinkClick r:id="rId2"/>
              </a:rPr>
              <a:t>Z.X.Wong3@Newcastle.edu.my</a:t>
            </a:r>
            <a:r>
              <a:rPr dirty="0" sz="1800" spc="-35" b="0">
                <a:solidFill>
                  <a:srgbClr val="0462C1"/>
                </a:solidFill>
                <a:latin typeface="Calibri Light"/>
                <a:cs typeface="Calibri Light"/>
                <a:hlinkClick r:id="rId2"/>
              </a:rPr>
              <a:t> </a:t>
            </a:r>
            <a:r>
              <a:rPr dirty="0" sz="1800" spc="-5" b="0">
                <a:latin typeface="Calibri Light"/>
                <a:cs typeface="Calibri Light"/>
              </a:rPr>
              <a:t>| </a:t>
            </a:r>
            <a:r>
              <a:rPr dirty="0" sz="1800" spc="-20" b="0">
                <a:latin typeface="Calibri Light"/>
                <a:cs typeface="Calibri Light"/>
              </a:rPr>
              <a:t>MBBS Stage </a:t>
            </a:r>
            <a:r>
              <a:rPr dirty="0" sz="1800" spc="-5" b="0">
                <a:latin typeface="Calibri Light"/>
                <a:cs typeface="Calibri Light"/>
              </a:rPr>
              <a:t>2 |</a:t>
            </a:r>
            <a:r>
              <a:rPr dirty="0" sz="1800" spc="-220" b="0">
                <a:latin typeface="Calibri Light"/>
                <a:cs typeface="Calibri Light"/>
              </a:rPr>
              <a:t> </a:t>
            </a:r>
            <a:r>
              <a:rPr dirty="0" sz="1800" spc="-25" b="0">
                <a:latin typeface="Calibri Light"/>
                <a:cs typeface="Calibri Light"/>
              </a:rPr>
              <a:t>160657850  </a:t>
            </a:r>
            <a:r>
              <a:rPr dirty="0" sz="1800" spc="-15" b="0">
                <a:latin typeface="Calibri Light"/>
                <a:cs typeface="Calibri Light"/>
              </a:rPr>
              <a:t>Supervised by </a:t>
            </a:r>
            <a:r>
              <a:rPr dirty="0" sz="1800" spc="-5" b="0">
                <a:latin typeface="Calibri Light"/>
                <a:cs typeface="Calibri Light"/>
              </a:rPr>
              <a:t>: </a:t>
            </a:r>
            <a:r>
              <a:rPr dirty="0" sz="1800" spc="-15" b="0">
                <a:latin typeface="Calibri Light"/>
                <a:cs typeface="Calibri Light"/>
              </a:rPr>
              <a:t>Dr Sesha </a:t>
            </a:r>
            <a:r>
              <a:rPr dirty="0" sz="1800" spc="-25" b="0">
                <a:latin typeface="Calibri Light"/>
                <a:cs typeface="Calibri Light"/>
              </a:rPr>
              <a:t>Subramanian </a:t>
            </a:r>
            <a:r>
              <a:rPr dirty="0" sz="1800" spc="-15" b="0">
                <a:latin typeface="Calibri Light"/>
                <a:cs typeface="Calibri Light"/>
              </a:rPr>
              <a:t>and </a:t>
            </a:r>
            <a:r>
              <a:rPr dirty="0" sz="1800" spc="-25" b="0">
                <a:latin typeface="Calibri Light"/>
                <a:cs typeface="Calibri Light"/>
              </a:rPr>
              <a:t>Prof </a:t>
            </a:r>
            <a:r>
              <a:rPr dirty="0" sz="1800" spc="-30" b="0">
                <a:latin typeface="Calibri Light"/>
                <a:cs typeface="Calibri Light"/>
              </a:rPr>
              <a:t>Rakesh</a:t>
            </a:r>
            <a:r>
              <a:rPr dirty="0" sz="1800" spc="-240" b="0">
                <a:latin typeface="Calibri Light"/>
                <a:cs typeface="Calibri Light"/>
              </a:rPr>
              <a:t> </a:t>
            </a:r>
            <a:r>
              <a:rPr dirty="0" sz="1800" spc="-15" b="0">
                <a:latin typeface="Calibri Light"/>
                <a:cs typeface="Calibri Light"/>
              </a:rPr>
              <a:t>Heer</a:t>
            </a:r>
            <a:endParaRPr sz="1800">
              <a:latin typeface="Calibri Light"/>
              <a:cs typeface="Calibri Light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0409618" y="1969576"/>
            <a:ext cx="9249410" cy="5574030"/>
          </a:xfrm>
          <a:custGeom>
            <a:avLst/>
            <a:gdLst/>
            <a:ahLst/>
            <a:cxnLst/>
            <a:rect l="l" t="t" r="r" b="b"/>
            <a:pathLst>
              <a:path w="9249410" h="5574030">
                <a:moveTo>
                  <a:pt x="0" y="5573762"/>
                </a:moveTo>
                <a:lnTo>
                  <a:pt x="9248871" y="5573762"/>
                </a:lnTo>
                <a:lnTo>
                  <a:pt x="9248871" y="0"/>
                </a:lnTo>
                <a:lnTo>
                  <a:pt x="0" y="0"/>
                </a:lnTo>
                <a:lnTo>
                  <a:pt x="0" y="5573762"/>
                </a:lnTo>
                <a:close/>
              </a:path>
            </a:pathLst>
          </a:custGeom>
          <a:solidFill>
            <a:srgbClr val="E7E7E7"/>
          </a:solidFill>
        </p:spPr>
        <p:txBody>
          <a:bodyPr wrap="square" lIns="0" tIns="0" rIns="0" bIns="0" rtlCol="0"/>
          <a:lstStyle/>
          <a:p/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485896" y="7385721"/>
          <a:ext cx="9262110" cy="939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248775"/>
              </a:tblGrid>
              <a:tr h="384554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2100" spc="1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Aim</a:t>
                      </a:r>
                      <a:endParaRPr sz="2100">
                        <a:latin typeface="Calibri"/>
                        <a:cs typeface="Calibri"/>
                      </a:endParaRPr>
                    </a:p>
                  </a:txBody>
                  <a:tcPr marL="0" marR="0" marB="0" marT="1714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</a:tr>
              <a:tr h="546472">
                <a:tc>
                  <a:txBody>
                    <a:bodyPr/>
                    <a:lstStyle/>
                    <a:p>
                      <a:pPr marL="819785" indent="-759460">
                        <a:lnSpc>
                          <a:spcPts val="1914"/>
                        </a:lnSpc>
                        <a:spcBef>
                          <a:spcPts val="130"/>
                        </a:spcBef>
                        <a:buAutoNum type="arabicPeriod"/>
                        <a:tabLst>
                          <a:tab pos="819150" algn="l"/>
                          <a:tab pos="820419" algn="l"/>
                        </a:tabLst>
                      </a:pPr>
                      <a:r>
                        <a:rPr dirty="0" sz="1600" spc="-75" b="1">
                          <a:latin typeface="Calibri"/>
                          <a:cs typeface="Calibri"/>
                        </a:rPr>
                        <a:t>To </a:t>
                      </a:r>
                      <a:r>
                        <a:rPr dirty="0" sz="1600" spc="-10" b="1">
                          <a:latin typeface="Calibri"/>
                          <a:cs typeface="Calibri"/>
                        </a:rPr>
                        <a:t>identify the location </a:t>
                      </a:r>
                      <a:r>
                        <a:rPr dirty="0" sz="1600" spc="-5" b="1">
                          <a:latin typeface="Calibri"/>
                          <a:cs typeface="Calibri"/>
                        </a:rPr>
                        <a:t>of </a:t>
                      </a:r>
                      <a:r>
                        <a:rPr dirty="0" sz="1600" spc="-15" b="1">
                          <a:latin typeface="Calibri"/>
                          <a:cs typeface="Calibri"/>
                        </a:rPr>
                        <a:t>prostate stem </a:t>
                      </a:r>
                      <a:r>
                        <a:rPr dirty="0" sz="1600" spc="-10" b="1">
                          <a:latin typeface="Calibri"/>
                          <a:cs typeface="Calibri"/>
                        </a:rPr>
                        <a:t>cell</a:t>
                      </a:r>
                      <a:r>
                        <a:rPr dirty="0" sz="1600" spc="10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 b="1">
                          <a:latin typeface="Calibri"/>
                          <a:cs typeface="Calibri"/>
                        </a:rPr>
                        <a:t>niche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marL="819785" indent="-759460">
                        <a:lnSpc>
                          <a:spcPts val="1914"/>
                        </a:lnSpc>
                        <a:buAutoNum type="arabicPeriod"/>
                        <a:tabLst>
                          <a:tab pos="819150" algn="l"/>
                          <a:tab pos="820419" algn="l"/>
                        </a:tabLst>
                      </a:pPr>
                      <a:r>
                        <a:rPr dirty="0" sz="1600" spc="-15" b="1">
                          <a:latin typeface="Calibri"/>
                          <a:cs typeface="Calibri"/>
                        </a:rPr>
                        <a:t>Investigate </a:t>
                      </a:r>
                      <a:r>
                        <a:rPr dirty="0" sz="1600" spc="-10" b="1">
                          <a:latin typeface="Calibri"/>
                          <a:cs typeface="Calibri"/>
                        </a:rPr>
                        <a:t>the relationship between </a:t>
                      </a:r>
                      <a:r>
                        <a:rPr dirty="0" sz="1600" spc="-5" b="1">
                          <a:latin typeface="Calibri"/>
                          <a:cs typeface="Calibri"/>
                        </a:rPr>
                        <a:t>KLF-4 and </a:t>
                      </a:r>
                      <a:r>
                        <a:rPr dirty="0" sz="1600" spc="-15" b="1">
                          <a:latin typeface="Calibri"/>
                          <a:cs typeface="Calibri"/>
                        </a:rPr>
                        <a:t>prostate stem </a:t>
                      </a:r>
                      <a:r>
                        <a:rPr dirty="0" sz="1600" spc="-5" b="1">
                          <a:latin typeface="Calibri"/>
                          <a:cs typeface="Calibri"/>
                        </a:rPr>
                        <a:t>cell</a:t>
                      </a:r>
                      <a:r>
                        <a:rPr dirty="0" sz="1600" spc="4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 b="1">
                          <a:latin typeface="Calibri"/>
                          <a:cs typeface="Calibri"/>
                        </a:rPr>
                        <a:t>niche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453420" y="13604169"/>
            <a:ext cx="8013700" cy="51117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050" spc="-5">
                <a:latin typeface="Calibri"/>
                <a:cs typeface="Calibri"/>
              </a:rPr>
              <a:t>References</a:t>
            </a:r>
            <a:endParaRPr sz="1050">
              <a:latin typeface="Calibri"/>
              <a:cs typeface="Calibri"/>
            </a:endParaRPr>
          </a:p>
          <a:p>
            <a:pPr marL="240029" indent="-227329">
              <a:lnSpc>
                <a:spcPct val="100000"/>
              </a:lnSpc>
              <a:spcBef>
                <a:spcPts val="15"/>
              </a:spcBef>
              <a:buAutoNum type="arabicPeriod"/>
              <a:tabLst>
                <a:tab pos="240665" algn="l"/>
              </a:tabLst>
            </a:pPr>
            <a:r>
              <a:rPr dirty="0" sz="1050" spc="-5">
                <a:latin typeface="Calibri"/>
                <a:cs typeface="Calibri"/>
              </a:rPr>
              <a:t>:</a:t>
            </a:r>
            <a:r>
              <a:rPr dirty="0" u="sng" sz="1050" spc="-5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3"/>
              </a:rPr>
              <a:t>https://www.researchgate.net/figure/Schematic-illustration-of-the-anatomy-of-the-human-prostate-a-and-mouse-prostate-b_fig2_51824541</a:t>
            </a:r>
            <a:endParaRPr sz="1050">
              <a:latin typeface="Calibri"/>
              <a:cs typeface="Calibri"/>
            </a:endParaRPr>
          </a:p>
          <a:p>
            <a:pPr marL="240029" indent="-227329">
              <a:lnSpc>
                <a:spcPct val="100000"/>
              </a:lnSpc>
              <a:spcBef>
                <a:spcPts val="15"/>
              </a:spcBef>
              <a:buClr>
                <a:srgbClr val="000000"/>
              </a:buClr>
              <a:buAutoNum type="arabicPeriod"/>
              <a:tabLst>
                <a:tab pos="240665" algn="l"/>
              </a:tabLst>
            </a:pPr>
            <a:r>
              <a:rPr dirty="0" u="sng" sz="1050" spc="-5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4"/>
              </a:rPr>
              <a:t>http://genesdev.cshlp.org/</a:t>
            </a:r>
            <a:endParaRPr sz="1050">
              <a:latin typeface="Calibri"/>
              <a:cs typeface="Calibri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10405402" y="1555083"/>
          <a:ext cx="9262110" cy="59924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248775"/>
              </a:tblGrid>
              <a:tr h="410275">
                <a:tc>
                  <a:txBody>
                    <a:bodyPr/>
                    <a:lstStyle/>
                    <a:p>
                      <a:pPr marL="6096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21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Result</a:t>
                      </a:r>
                      <a:endParaRPr sz="2100">
                        <a:latin typeface="Calibri"/>
                        <a:cs typeface="Calibri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</a:tr>
              <a:tr h="5573762">
                <a:tc>
                  <a:txBody>
                    <a:bodyPr/>
                    <a:lstStyle/>
                    <a:p>
                      <a:pPr marL="330200">
                        <a:lnSpc>
                          <a:spcPct val="100000"/>
                        </a:lnSpc>
                        <a:spcBef>
                          <a:spcPts val="125"/>
                        </a:spcBef>
                        <a:tabLst>
                          <a:tab pos="5588635" algn="l"/>
                        </a:tabLst>
                      </a:pPr>
                      <a:r>
                        <a:rPr dirty="0" u="heavy" sz="1850" b="1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IHC</a:t>
                      </a:r>
                      <a:r>
                        <a:rPr dirty="0" u="heavy" sz="1850" spc="15" b="1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u="heavy" sz="1850" spc="-5" b="1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optimization</a:t>
                      </a:r>
                      <a:r>
                        <a:rPr dirty="0" sz="1850" spc="-5" b="1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u="heavy" sz="1850" spc="-5" b="1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Opal </a:t>
                      </a:r>
                      <a:r>
                        <a:rPr dirty="0" u="heavy" sz="1850" b="1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kit</a:t>
                      </a:r>
                      <a:r>
                        <a:rPr dirty="0" u="heavy" sz="1850" spc="10" b="1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u="heavy" sz="1850" b="1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method</a:t>
                      </a:r>
                      <a:endParaRPr sz="185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2150">
                        <a:latin typeface="Times New Roman"/>
                        <a:cs typeface="Times New Roman"/>
                      </a:endParaRPr>
                    </a:p>
                    <a:p>
                      <a:pPr marL="398780">
                        <a:lnSpc>
                          <a:spcPts val="1435"/>
                        </a:lnSpc>
                        <a:spcBef>
                          <a:spcPts val="5"/>
                        </a:spcBef>
                        <a:tabLst>
                          <a:tab pos="5600065" algn="l"/>
                        </a:tabLst>
                      </a:pPr>
                      <a:r>
                        <a:rPr dirty="0" sz="1200" spc="-5" b="1">
                          <a:latin typeface="Calibri"/>
                          <a:cs typeface="Calibri"/>
                        </a:rPr>
                        <a:t>34Beta312 </a:t>
                      </a:r>
                      <a:r>
                        <a:rPr dirty="0" sz="1200" spc="-15">
                          <a:latin typeface="Calibri"/>
                          <a:cs typeface="Calibri"/>
                        </a:rPr>
                        <a:t>markers </a:t>
                      </a:r>
                      <a:r>
                        <a:rPr dirty="0" sz="1200" spc="-10">
                          <a:latin typeface="Calibri"/>
                          <a:cs typeface="Calibri"/>
                        </a:rPr>
                        <a:t>are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used</a:t>
                      </a:r>
                      <a:r>
                        <a:rPr dirty="0" sz="1200" spc="6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with</a:t>
                      </a:r>
                      <a:r>
                        <a:rPr dirty="0" sz="12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10">
                          <a:latin typeface="Calibri"/>
                          <a:cs typeface="Calibri"/>
                        </a:rPr>
                        <a:t>optimal	</a:t>
                      </a:r>
                      <a:r>
                        <a:rPr dirty="0" baseline="2314" sz="1800" spc="-15">
                          <a:latin typeface="Calibri"/>
                          <a:cs typeface="Calibri"/>
                        </a:rPr>
                        <a:t>The </a:t>
                      </a:r>
                      <a:r>
                        <a:rPr dirty="0" baseline="2314" sz="1800" spc="-7">
                          <a:latin typeface="Calibri"/>
                          <a:cs typeface="Calibri"/>
                        </a:rPr>
                        <a:t>image </a:t>
                      </a:r>
                      <a:r>
                        <a:rPr dirty="0" baseline="2314" sz="1800" spc="-15">
                          <a:latin typeface="Calibri"/>
                          <a:cs typeface="Calibri"/>
                        </a:rPr>
                        <a:t>above show </a:t>
                      </a:r>
                      <a:r>
                        <a:rPr dirty="0" baseline="2314" sz="1800" spc="-22">
                          <a:latin typeface="Calibri"/>
                          <a:cs typeface="Calibri"/>
                        </a:rPr>
                        <a:t>prostate </a:t>
                      </a:r>
                      <a:r>
                        <a:rPr dirty="0" baseline="2314" sz="1800" spc="-7">
                          <a:latin typeface="Calibri"/>
                          <a:cs typeface="Calibri"/>
                        </a:rPr>
                        <a:t>tissue</a:t>
                      </a:r>
                      <a:r>
                        <a:rPr dirty="0" baseline="2314" sz="1800" spc="52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baseline="2314" sz="1800" spc="-15">
                          <a:latin typeface="Calibri"/>
                          <a:cs typeface="Calibri"/>
                        </a:rPr>
                        <a:t>undergone</a:t>
                      </a:r>
                      <a:endParaRPr baseline="2314" sz="1800">
                        <a:latin typeface="Calibri"/>
                        <a:cs typeface="Calibri"/>
                      </a:endParaRPr>
                    </a:p>
                    <a:p>
                      <a:pPr marL="398780">
                        <a:lnSpc>
                          <a:spcPts val="1435"/>
                        </a:lnSpc>
                        <a:tabLst>
                          <a:tab pos="5600065" algn="l"/>
                        </a:tabLst>
                      </a:pPr>
                      <a:r>
                        <a:rPr dirty="0" sz="1200" spc="-10">
                          <a:latin typeface="Calibri"/>
                          <a:cs typeface="Calibri"/>
                        </a:rPr>
                        <a:t>concentration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of </a:t>
                      </a:r>
                      <a:r>
                        <a:rPr dirty="0" sz="1200" spc="-5" b="1">
                          <a:latin typeface="Calibri"/>
                          <a:cs typeface="Calibri"/>
                        </a:rPr>
                        <a:t>1:100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. </a:t>
                      </a:r>
                      <a:r>
                        <a:rPr dirty="0" sz="1200" spc="-10">
                          <a:latin typeface="Calibri"/>
                          <a:cs typeface="Calibri"/>
                        </a:rPr>
                        <a:t>The cytoplasm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of</a:t>
                      </a:r>
                      <a:r>
                        <a:rPr dirty="0" sz="1200" spc="114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basal</a:t>
                      </a:r>
                      <a:r>
                        <a:rPr dirty="0" sz="12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10">
                          <a:latin typeface="Calibri"/>
                          <a:cs typeface="Calibri"/>
                        </a:rPr>
                        <a:t>cells	</a:t>
                      </a:r>
                      <a:r>
                        <a:rPr dirty="0" baseline="2314" sz="1800" spc="-15">
                          <a:latin typeface="Calibri"/>
                          <a:cs typeface="Calibri"/>
                        </a:rPr>
                        <a:t>Opal </a:t>
                      </a:r>
                      <a:r>
                        <a:rPr dirty="0" baseline="2314" sz="1800" spc="-7">
                          <a:latin typeface="Calibri"/>
                          <a:cs typeface="Calibri"/>
                        </a:rPr>
                        <a:t>method with </a:t>
                      </a:r>
                      <a:r>
                        <a:rPr dirty="0" baseline="2314" sz="1800" spc="-30">
                          <a:latin typeface="Calibri"/>
                          <a:cs typeface="Calibri"/>
                        </a:rPr>
                        <a:t>few </a:t>
                      </a:r>
                      <a:r>
                        <a:rPr dirty="0" baseline="2314" sz="1800" spc="-15">
                          <a:latin typeface="Calibri"/>
                          <a:cs typeface="Calibri"/>
                        </a:rPr>
                        <a:t>markers—PSA shown </a:t>
                      </a:r>
                      <a:r>
                        <a:rPr dirty="0" baseline="2314" sz="1800" spc="-7">
                          <a:latin typeface="Calibri"/>
                          <a:cs typeface="Calibri"/>
                        </a:rPr>
                        <a:t>as</a:t>
                      </a:r>
                      <a:r>
                        <a:rPr dirty="0" baseline="2314" sz="1800" spc="104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baseline="2314" sz="1800" spc="-15">
                          <a:solidFill>
                            <a:srgbClr val="00FF99"/>
                          </a:solidFill>
                          <a:latin typeface="Calibri"/>
                          <a:cs typeface="Calibri"/>
                        </a:rPr>
                        <a:t>bright</a:t>
                      </a:r>
                      <a:endParaRPr baseline="2314" sz="1800">
                        <a:latin typeface="Calibri"/>
                        <a:cs typeface="Calibri"/>
                      </a:endParaRPr>
                    </a:p>
                    <a:p>
                      <a:pPr marL="5600065" marR="430530" indent="-5201285">
                        <a:lnSpc>
                          <a:spcPct val="98800"/>
                        </a:lnSpc>
                        <a:spcBef>
                          <a:spcPts val="10"/>
                        </a:spcBef>
                        <a:tabLst>
                          <a:tab pos="5600065" algn="l"/>
                        </a:tabLst>
                      </a:pPr>
                      <a:r>
                        <a:rPr dirty="0" sz="1200" spc="-10">
                          <a:latin typeface="Calibri"/>
                          <a:cs typeface="Calibri"/>
                        </a:rPr>
                        <a:t>are stained</a:t>
                      </a:r>
                      <a:r>
                        <a:rPr dirty="0" sz="1200" spc="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clearly</a:t>
                      </a:r>
                      <a:r>
                        <a:rPr dirty="0" sz="1200" spc="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.	</a:t>
                      </a:r>
                      <a:r>
                        <a:rPr dirty="0" baseline="2314" sz="1800" spc="-15">
                          <a:solidFill>
                            <a:srgbClr val="00FF99"/>
                          </a:solidFill>
                          <a:latin typeface="Calibri"/>
                          <a:cs typeface="Calibri"/>
                        </a:rPr>
                        <a:t>green</a:t>
                      </a:r>
                      <a:r>
                        <a:rPr dirty="0" baseline="2314" sz="1800" spc="-15">
                          <a:latin typeface="Calibri"/>
                          <a:cs typeface="Calibri"/>
                        </a:rPr>
                        <a:t>, uroplakin shown </a:t>
                      </a:r>
                      <a:r>
                        <a:rPr dirty="0" baseline="2314" sz="1800" spc="-7">
                          <a:latin typeface="Calibri"/>
                          <a:cs typeface="Calibri"/>
                        </a:rPr>
                        <a:t>as </a:t>
                      </a:r>
                      <a:r>
                        <a:rPr dirty="0" baseline="2314" sz="1800" spc="-15">
                          <a:solidFill>
                            <a:srgbClr val="336600"/>
                          </a:solidFill>
                          <a:latin typeface="Calibri"/>
                          <a:cs typeface="Calibri"/>
                        </a:rPr>
                        <a:t>dark </a:t>
                      </a:r>
                      <a:r>
                        <a:rPr dirty="0" baseline="2314" sz="1800" spc="-7">
                          <a:solidFill>
                            <a:srgbClr val="336600"/>
                          </a:solidFill>
                          <a:latin typeface="Calibri"/>
                          <a:cs typeface="Calibri"/>
                        </a:rPr>
                        <a:t>green</a:t>
                      </a:r>
                      <a:r>
                        <a:rPr dirty="0" baseline="2314" sz="1800" spc="-7">
                          <a:latin typeface="Calibri"/>
                          <a:cs typeface="Calibri"/>
                        </a:rPr>
                        <a:t>, KLF </a:t>
                      </a:r>
                      <a:r>
                        <a:rPr dirty="0" baseline="2314" sz="1800" spc="-15">
                          <a:latin typeface="Calibri"/>
                          <a:cs typeface="Calibri"/>
                        </a:rPr>
                        <a:t>shown </a:t>
                      </a:r>
                      <a:r>
                        <a:rPr dirty="0" baseline="2314" sz="1800" spc="-7">
                          <a:latin typeface="Calibri"/>
                          <a:cs typeface="Calibri"/>
                        </a:rPr>
                        <a:t>as  </a:t>
                      </a:r>
                      <a:r>
                        <a:rPr dirty="0" sz="1200" spc="-5">
                          <a:solidFill>
                            <a:srgbClr val="00FFFF"/>
                          </a:solidFill>
                          <a:latin typeface="Calibri"/>
                          <a:cs typeface="Calibri"/>
                        </a:rPr>
                        <a:t>aqua blue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. </a:t>
                      </a:r>
                      <a:r>
                        <a:rPr dirty="0" sz="1200" spc="-10">
                          <a:latin typeface="Calibri"/>
                          <a:cs typeface="Calibri"/>
                        </a:rPr>
                        <a:t>The circle area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is the </a:t>
                      </a:r>
                      <a:r>
                        <a:rPr dirty="0" sz="1200" spc="-10">
                          <a:latin typeface="Calibri"/>
                          <a:cs typeface="Calibri"/>
                        </a:rPr>
                        <a:t>junction between  </a:t>
                      </a:r>
                      <a:r>
                        <a:rPr dirty="0" sz="1200" spc="-15">
                          <a:latin typeface="Calibri"/>
                          <a:cs typeface="Calibri"/>
                        </a:rPr>
                        <a:t>prostate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and </a:t>
                      </a:r>
                      <a:r>
                        <a:rPr dirty="0" sz="1200" spc="-15">
                          <a:latin typeface="Calibri"/>
                          <a:cs typeface="Calibri"/>
                        </a:rPr>
                        <a:t>ureter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which is the </a:t>
                      </a:r>
                      <a:r>
                        <a:rPr dirty="0" sz="1200" spc="-10">
                          <a:latin typeface="Calibri"/>
                          <a:cs typeface="Calibri"/>
                        </a:rPr>
                        <a:t>proposed area </a:t>
                      </a:r>
                      <a:r>
                        <a:rPr dirty="0" sz="1200" spc="-15">
                          <a:latin typeface="Calibri"/>
                          <a:cs typeface="Calibri"/>
                        </a:rPr>
                        <a:t>for  stem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cell</a:t>
                      </a:r>
                      <a:r>
                        <a:rPr dirty="0" sz="1200" spc="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10">
                          <a:latin typeface="Calibri"/>
                          <a:cs typeface="Calibri"/>
                        </a:rPr>
                        <a:t>niche.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158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7" name="object 7"/>
          <p:cNvSpPr/>
          <p:nvPr/>
        </p:nvSpPr>
        <p:spPr>
          <a:xfrm>
            <a:off x="4083360" y="5169220"/>
            <a:ext cx="1973371" cy="145422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485896" y="8582225"/>
          <a:ext cx="9262110" cy="50317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75814"/>
                <a:gridCol w="2028189"/>
                <a:gridCol w="4034789"/>
                <a:gridCol w="1109345"/>
              </a:tblGrid>
              <a:tr h="404288">
                <a:tc gridSpan="4"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2100" spc="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Method</a:t>
                      </a:r>
                      <a:endParaRPr sz="2100">
                        <a:latin typeface="Calibri"/>
                        <a:cs typeface="Calibri"/>
                      </a:endParaRPr>
                    </a:p>
                  </a:txBody>
                  <a:tcPr marL="0" marR="0" marB="0" marT="17145">
                    <a:lnT w="1905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217376">
                <a:tc gridSpan="4">
                  <a:txBody>
                    <a:bodyPr/>
                    <a:lstStyle/>
                    <a:p>
                      <a:pPr marL="60325">
                        <a:lnSpc>
                          <a:spcPts val="1914"/>
                        </a:lnSpc>
                        <a:spcBef>
                          <a:spcPts val="130"/>
                        </a:spcBef>
                        <a:tabLst>
                          <a:tab pos="9170670" algn="l"/>
                        </a:tabLst>
                      </a:pPr>
                      <a:r>
                        <a:rPr dirty="0" u="heavy" sz="1600" spc="-10" b="1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Immunohistochemistry</a:t>
                      </a:r>
                      <a:r>
                        <a:rPr dirty="0" u="heavy" sz="1600" spc="325" b="1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u="heavy" sz="1600" spc="-5" b="1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(IHC)</a:t>
                      </a:r>
                      <a:r>
                        <a:rPr dirty="0" u="heavy" sz="1600" spc="325" b="1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u="heavy" sz="1600" spc="-10" b="1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Optimisation</a:t>
                      </a:r>
                      <a:r>
                        <a:rPr dirty="0" sz="1600" spc="-10" b="1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500" spc="5" b="1">
                          <a:latin typeface="Calibri"/>
                          <a:cs typeface="Calibri"/>
                        </a:rPr>
                        <a:t>.</a:t>
                      </a:r>
                      <a:endParaRPr sz="500">
                        <a:latin typeface="Calibri"/>
                        <a:cs typeface="Calibri"/>
                      </a:endParaRPr>
                    </a:p>
                    <a:p>
                      <a:pPr algn="just" marL="60325" marR="52069">
                        <a:lnSpc>
                          <a:spcPts val="1910"/>
                        </a:lnSpc>
                        <a:spcBef>
                          <a:spcPts val="70"/>
                        </a:spcBef>
                      </a:pPr>
                      <a:r>
                        <a:rPr dirty="0" sz="1600" spc="-10">
                          <a:latin typeface="Calibri"/>
                          <a:cs typeface="Calibri"/>
                        </a:rPr>
                        <a:t>Slides containing 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prostate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gland will 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undergo four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processes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which 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are </a:t>
                      </a:r>
                      <a:r>
                        <a:rPr dirty="0" sz="1600" spc="-15" b="1">
                          <a:latin typeface="Calibri"/>
                          <a:cs typeface="Calibri"/>
                        </a:rPr>
                        <a:t>dehydration, </a:t>
                      </a:r>
                      <a:r>
                        <a:rPr dirty="0" sz="1600" spc="-10" b="1">
                          <a:latin typeface="Calibri"/>
                          <a:cs typeface="Calibri"/>
                        </a:rPr>
                        <a:t>blocking </a:t>
                      </a:r>
                      <a:r>
                        <a:rPr dirty="0" sz="1600" spc="-5" b="1">
                          <a:latin typeface="Calibri"/>
                          <a:cs typeface="Calibri"/>
                        </a:rPr>
                        <a:t>of </a:t>
                      </a:r>
                      <a:r>
                        <a:rPr dirty="0" sz="1600" spc="-10" b="1">
                          <a:latin typeface="Calibri"/>
                          <a:cs typeface="Calibri"/>
                        </a:rPr>
                        <a:t>nonspecific  site 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to prevent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unnecessary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binding, </a:t>
                      </a:r>
                      <a:r>
                        <a:rPr dirty="0" sz="1600" spc="-5" b="1">
                          <a:latin typeface="Calibri"/>
                          <a:cs typeface="Calibri"/>
                        </a:rPr>
                        <a:t>addition of primary </a:t>
                      </a:r>
                      <a:r>
                        <a:rPr dirty="0" sz="1600" spc="-10" b="1">
                          <a:latin typeface="Calibri"/>
                          <a:cs typeface="Calibri"/>
                        </a:rPr>
                        <a:t>antibodies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and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lastly </a:t>
                      </a:r>
                      <a:r>
                        <a:rPr dirty="0" sz="1600" spc="-15" b="1">
                          <a:latin typeface="Calibri"/>
                          <a:cs typeface="Calibri"/>
                        </a:rPr>
                        <a:t>dehydration </a:t>
                      </a:r>
                      <a:r>
                        <a:rPr dirty="0" sz="1600" spc="-5" b="1">
                          <a:latin typeface="Calibri"/>
                          <a:cs typeface="Calibri"/>
                        </a:rPr>
                        <a:t>and </a:t>
                      </a:r>
                      <a:r>
                        <a:rPr dirty="0" sz="1600" spc="-10" b="1">
                          <a:latin typeface="Calibri"/>
                          <a:cs typeface="Calibri"/>
                        </a:rPr>
                        <a:t>mounting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.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All  the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process 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are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the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same 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except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the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addition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of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primary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antibodies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as 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different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primary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antibodies 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stain </a:t>
                      </a:r>
                      <a:r>
                        <a:rPr dirty="0" sz="1600" spc="-25">
                          <a:latin typeface="Calibri"/>
                          <a:cs typeface="Calibri"/>
                        </a:rPr>
                        <a:t>for  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different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parts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in 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different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cells.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Slides 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are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then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viewed under the</a:t>
                      </a:r>
                      <a:r>
                        <a:rPr dirty="0" sz="1600" spc="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microscope.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solidFill>
                      <a:srgbClr val="E7E7E7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64585">
                <a:tc>
                  <a:txBody>
                    <a:bodyPr/>
                    <a:lstStyle/>
                    <a:p>
                      <a:pPr marL="45085">
                        <a:lnSpc>
                          <a:spcPts val="1365"/>
                        </a:lnSpc>
                      </a:pPr>
                      <a:r>
                        <a:rPr dirty="0" sz="12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Marker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ts val="1365"/>
                        </a:lnSpc>
                      </a:pPr>
                      <a:r>
                        <a:rPr dirty="0" sz="12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Optimal </a:t>
                      </a:r>
                      <a:r>
                        <a:rPr dirty="0" sz="12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Concentration</a:t>
                      </a:r>
                      <a:r>
                        <a:rPr dirty="0" sz="1200" spc="-2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*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437515">
                        <a:lnSpc>
                          <a:spcPts val="1365"/>
                        </a:lnSpc>
                      </a:pPr>
                      <a:r>
                        <a:rPr dirty="0" sz="12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Stained</a:t>
                      </a:r>
                      <a:r>
                        <a:rPr dirty="0" sz="1200" spc="-1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area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9525">
                      <a:solidFill>
                        <a:srgbClr val="000000"/>
                      </a:solidFill>
                      <a:prstDash val="solid"/>
                    </a:lnR>
                    <a:solidFill>
                      <a:srgbClr val="E7E7E7"/>
                    </a:solidFill>
                  </a:tcPr>
                </a:tc>
              </a:tr>
              <a:tr h="186289">
                <a:tc>
                  <a:txBody>
                    <a:bodyPr/>
                    <a:lstStyle/>
                    <a:p>
                      <a:pPr marL="45085">
                        <a:lnSpc>
                          <a:spcPts val="1365"/>
                        </a:lnSpc>
                      </a:pPr>
                      <a:r>
                        <a:rPr dirty="0" sz="1200" spc="-5" b="1">
                          <a:latin typeface="Calibri"/>
                          <a:cs typeface="Calibri"/>
                        </a:rPr>
                        <a:t>34</a:t>
                      </a:r>
                      <a:r>
                        <a:rPr dirty="0" sz="1200" spc="-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 b="1">
                          <a:latin typeface="Calibri"/>
                          <a:cs typeface="Calibri"/>
                        </a:rPr>
                        <a:t>BetaE12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rgbClr val="AAAAAA"/>
                    </a:solidFill>
                  </a:tcPr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ts val="1365"/>
                        </a:lnSpc>
                      </a:pPr>
                      <a:r>
                        <a:rPr dirty="0" sz="1200" spc="-5">
                          <a:latin typeface="Calibri"/>
                          <a:cs typeface="Calibri"/>
                        </a:rPr>
                        <a:t>1:100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rgbClr val="CACACA"/>
                    </a:solidFill>
                  </a:tcPr>
                </a:tc>
                <a:tc>
                  <a:txBody>
                    <a:bodyPr/>
                    <a:lstStyle/>
                    <a:p>
                      <a:pPr marL="437515">
                        <a:lnSpc>
                          <a:spcPts val="1365"/>
                        </a:lnSpc>
                      </a:pPr>
                      <a:r>
                        <a:rPr dirty="0" sz="1200" spc="-5" b="1">
                          <a:latin typeface="Calibri"/>
                          <a:cs typeface="Calibri"/>
                        </a:rPr>
                        <a:t>Cytoplasm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of </a:t>
                      </a:r>
                      <a:r>
                        <a:rPr dirty="0" sz="1200" spc="-5" b="1">
                          <a:latin typeface="Calibri"/>
                          <a:cs typeface="Calibri"/>
                        </a:rPr>
                        <a:t>basal</a:t>
                      </a:r>
                      <a:r>
                        <a:rPr dirty="0" sz="1200" spc="-2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cell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rgbClr val="CACACA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9525">
                      <a:solidFill>
                        <a:srgbClr val="000000"/>
                      </a:solidFill>
                      <a:prstDash val="solid"/>
                    </a:lnR>
                    <a:solidFill>
                      <a:srgbClr val="E7E7E7"/>
                    </a:solidFill>
                  </a:tcPr>
                </a:tc>
              </a:tr>
              <a:tr h="186247">
                <a:tc>
                  <a:txBody>
                    <a:bodyPr/>
                    <a:lstStyle/>
                    <a:p>
                      <a:pPr marL="45085">
                        <a:lnSpc>
                          <a:spcPts val="1365"/>
                        </a:lnSpc>
                      </a:pPr>
                      <a:r>
                        <a:rPr dirty="0" sz="1200" spc="-10" b="1">
                          <a:latin typeface="Calibri"/>
                          <a:cs typeface="Calibri"/>
                        </a:rPr>
                        <a:t>PSA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solidFill>
                      <a:srgbClr val="AAAAAA"/>
                    </a:solidFill>
                  </a:tcPr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ts val="1365"/>
                        </a:lnSpc>
                      </a:pPr>
                      <a:r>
                        <a:rPr dirty="0" sz="1200" spc="-5">
                          <a:latin typeface="Calibri"/>
                          <a:cs typeface="Calibri"/>
                        </a:rPr>
                        <a:t>1:5000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437515">
                        <a:lnSpc>
                          <a:spcPts val="1365"/>
                        </a:lnSpc>
                      </a:pPr>
                      <a:r>
                        <a:rPr dirty="0" sz="1200" spc="-5" b="1">
                          <a:latin typeface="Calibri"/>
                          <a:cs typeface="Calibri"/>
                        </a:rPr>
                        <a:t>Cytoplasm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of </a:t>
                      </a:r>
                      <a:r>
                        <a:rPr dirty="0" sz="1200" spc="-5" b="1">
                          <a:latin typeface="Calibri"/>
                          <a:cs typeface="Calibri"/>
                        </a:rPr>
                        <a:t>luminal</a:t>
                      </a:r>
                      <a:r>
                        <a:rPr dirty="0" sz="1200" spc="-3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cell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9525">
                      <a:solidFill>
                        <a:srgbClr val="000000"/>
                      </a:solidFill>
                      <a:prstDash val="solid"/>
                    </a:lnR>
                    <a:solidFill>
                      <a:srgbClr val="E7E7E7"/>
                    </a:solidFill>
                  </a:tcPr>
                </a:tc>
              </a:tr>
              <a:tr h="186247">
                <a:tc>
                  <a:txBody>
                    <a:bodyPr/>
                    <a:lstStyle/>
                    <a:p>
                      <a:pPr marL="45085">
                        <a:lnSpc>
                          <a:spcPts val="1365"/>
                        </a:lnSpc>
                      </a:pPr>
                      <a:r>
                        <a:rPr dirty="0" sz="1200" spc="-5" b="1">
                          <a:latin typeface="Calibri"/>
                          <a:cs typeface="Calibri"/>
                        </a:rPr>
                        <a:t>KLF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solidFill>
                      <a:srgbClr val="AAAAAA"/>
                    </a:solidFill>
                  </a:tcPr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ts val="1365"/>
                        </a:lnSpc>
                      </a:pPr>
                      <a:r>
                        <a:rPr dirty="0" sz="1200" spc="-5">
                          <a:latin typeface="Calibri"/>
                          <a:cs typeface="Calibri"/>
                        </a:rPr>
                        <a:t>1:50000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solidFill>
                      <a:srgbClr val="CACACA"/>
                    </a:solidFill>
                  </a:tcPr>
                </a:tc>
                <a:tc>
                  <a:txBody>
                    <a:bodyPr/>
                    <a:lstStyle/>
                    <a:p>
                      <a:pPr marL="437515">
                        <a:lnSpc>
                          <a:spcPts val="1365"/>
                        </a:lnSpc>
                      </a:pPr>
                      <a:r>
                        <a:rPr dirty="0" sz="1200" spc="-5" b="1">
                          <a:latin typeface="Calibri"/>
                          <a:cs typeface="Calibri"/>
                        </a:rPr>
                        <a:t>Nucleus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of </a:t>
                      </a:r>
                      <a:r>
                        <a:rPr dirty="0" sz="1200" spc="-5" b="1">
                          <a:latin typeface="Calibri"/>
                          <a:cs typeface="Calibri"/>
                        </a:rPr>
                        <a:t>luminal</a:t>
                      </a:r>
                      <a:r>
                        <a:rPr dirty="0" sz="1200" spc="-3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cell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CACAC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9525">
                      <a:solidFill>
                        <a:srgbClr val="000000"/>
                      </a:solidFill>
                      <a:prstDash val="solid"/>
                    </a:lnR>
                    <a:solidFill>
                      <a:srgbClr val="E7E7E7"/>
                    </a:solidFill>
                  </a:tcPr>
                </a:tc>
              </a:tr>
              <a:tr h="186247">
                <a:tc>
                  <a:txBody>
                    <a:bodyPr/>
                    <a:lstStyle/>
                    <a:p>
                      <a:pPr marL="45085">
                        <a:lnSpc>
                          <a:spcPts val="1365"/>
                        </a:lnSpc>
                      </a:pPr>
                      <a:r>
                        <a:rPr dirty="0" sz="1200" spc="-5" b="1">
                          <a:latin typeface="Calibri"/>
                          <a:cs typeface="Calibri"/>
                        </a:rPr>
                        <a:t>Uroplakin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solidFill>
                      <a:srgbClr val="AAAAAA"/>
                    </a:solidFill>
                  </a:tcPr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ts val="1365"/>
                        </a:lnSpc>
                      </a:pPr>
                      <a:r>
                        <a:rPr dirty="0" sz="1200" spc="-5">
                          <a:latin typeface="Calibri"/>
                          <a:cs typeface="Calibri"/>
                        </a:rPr>
                        <a:t>1:20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437515">
                        <a:lnSpc>
                          <a:spcPts val="1365"/>
                        </a:lnSpc>
                      </a:pPr>
                      <a:r>
                        <a:rPr dirty="0" sz="1200" spc="-5" b="1">
                          <a:latin typeface="Calibri"/>
                          <a:cs typeface="Calibri"/>
                        </a:rPr>
                        <a:t>Urothelium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9525">
                      <a:solidFill>
                        <a:srgbClr val="000000"/>
                      </a:solidFill>
                      <a:prstDash val="solid"/>
                    </a:lnR>
                    <a:solidFill>
                      <a:srgbClr val="E7E7E7"/>
                    </a:solidFill>
                  </a:tcPr>
                </a:tc>
              </a:tr>
              <a:tr h="186247">
                <a:tc>
                  <a:txBody>
                    <a:bodyPr/>
                    <a:lstStyle/>
                    <a:p>
                      <a:pPr marL="45085">
                        <a:lnSpc>
                          <a:spcPts val="1365"/>
                        </a:lnSpc>
                      </a:pPr>
                      <a:r>
                        <a:rPr dirty="0" sz="1200" spc="-10">
                          <a:latin typeface="Calibri"/>
                          <a:cs typeface="Calibri"/>
                        </a:rPr>
                        <a:t>p63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solidFill>
                      <a:srgbClr val="AAAAAA"/>
                    </a:solidFill>
                  </a:tcPr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ts val="1365"/>
                        </a:lnSpc>
                      </a:pPr>
                      <a:r>
                        <a:rPr dirty="0" sz="1200" spc="-5">
                          <a:latin typeface="Calibri"/>
                          <a:cs typeface="Calibri"/>
                        </a:rPr>
                        <a:t>1:100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solidFill>
                      <a:srgbClr val="CACACA"/>
                    </a:solidFill>
                  </a:tcPr>
                </a:tc>
                <a:tc>
                  <a:txBody>
                    <a:bodyPr/>
                    <a:lstStyle/>
                    <a:p>
                      <a:pPr marL="437515">
                        <a:lnSpc>
                          <a:spcPts val="1365"/>
                        </a:lnSpc>
                      </a:pPr>
                      <a:r>
                        <a:rPr dirty="0" sz="1200" spc="-5" b="1">
                          <a:latin typeface="Calibri"/>
                          <a:cs typeface="Calibri"/>
                        </a:rPr>
                        <a:t>Nucleus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of </a:t>
                      </a:r>
                      <a:r>
                        <a:rPr dirty="0" sz="1200" spc="-5" b="1">
                          <a:latin typeface="Calibri"/>
                          <a:cs typeface="Calibri"/>
                        </a:rPr>
                        <a:t>basal</a:t>
                      </a:r>
                      <a:r>
                        <a:rPr dirty="0" sz="1200" spc="-2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cell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CACAC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9525">
                      <a:solidFill>
                        <a:srgbClr val="000000"/>
                      </a:solidFill>
                      <a:prstDash val="solid"/>
                    </a:lnR>
                    <a:solidFill>
                      <a:srgbClr val="E7E7E7"/>
                    </a:solidFill>
                  </a:tcPr>
                </a:tc>
              </a:tr>
              <a:tr h="186247">
                <a:tc>
                  <a:txBody>
                    <a:bodyPr/>
                    <a:lstStyle/>
                    <a:p>
                      <a:pPr marL="45085">
                        <a:lnSpc>
                          <a:spcPts val="1365"/>
                        </a:lnSpc>
                      </a:pPr>
                      <a:r>
                        <a:rPr dirty="0" sz="1200" spc="-10">
                          <a:latin typeface="Calibri"/>
                          <a:cs typeface="Calibri"/>
                        </a:rPr>
                        <a:t>Androgen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10">
                          <a:latin typeface="Calibri"/>
                          <a:cs typeface="Calibri"/>
                        </a:rPr>
                        <a:t>receptor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solidFill>
                      <a:srgbClr val="AAAAAA"/>
                    </a:solidFill>
                  </a:tcPr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ts val="1365"/>
                        </a:lnSpc>
                      </a:pPr>
                      <a:r>
                        <a:rPr dirty="0" sz="1200" spc="-5">
                          <a:latin typeface="Calibri"/>
                          <a:cs typeface="Calibri"/>
                        </a:rPr>
                        <a:t>1:500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437515">
                        <a:lnSpc>
                          <a:spcPts val="1365"/>
                        </a:lnSpc>
                      </a:pPr>
                      <a:r>
                        <a:rPr dirty="0" sz="1200" spc="-5" b="1">
                          <a:latin typeface="Calibri"/>
                          <a:cs typeface="Calibri"/>
                        </a:rPr>
                        <a:t>Nucleus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of </a:t>
                      </a:r>
                      <a:r>
                        <a:rPr dirty="0" sz="1200" spc="-5" b="1">
                          <a:latin typeface="Calibri"/>
                          <a:cs typeface="Calibri"/>
                        </a:rPr>
                        <a:t>luminal</a:t>
                      </a:r>
                      <a:r>
                        <a:rPr dirty="0" sz="1200" spc="-3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cell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9525">
                      <a:solidFill>
                        <a:srgbClr val="000000"/>
                      </a:solidFill>
                      <a:prstDash val="solid"/>
                    </a:lnR>
                    <a:solidFill>
                      <a:srgbClr val="E7E7E7"/>
                    </a:solidFill>
                  </a:tcPr>
                </a:tc>
              </a:tr>
              <a:tr h="186247">
                <a:tc>
                  <a:txBody>
                    <a:bodyPr/>
                    <a:lstStyle/>
                    <a:p>
                      <a:pPr marL="45085">
                        <a:lnSpc>
                          <a:spcPts val="1365"/>
                        </a:lnSpc>
                      </a:pPr>
                      <a:r>
                        <a:rPr dirty="0" sz="1200" spc="-5">
                          <a:latin typeface="Calibri"/>
                          <a:cs typeface="Calibri"/>
                        </a:rPr>
                        <a:t>Ki67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solidFill>
                      <a:srgbClr val="AAAAAA"/>
                    </a:solidFill>
                  </a:tcPr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ts val="1365"/>
                        </a:lnSpc>
                      </a:pPr>
                      <a:r>
                        <a:rPr dirty="0" sz="1200" spc="-5">
                          <a:latin typeface="Calibri"/>
                          <a:cs typeface="Calibri"/>
                        </a:rPr>
                        <a:t>1:100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solidFill>
                      <a:srgbClr val="CACACA"/>
                    </a:solidFill>
                  </a:tcPr>
                </a:tc>
                <a:tc>
                  <a:txBody>
                    <a:bodyPr/>
                    <a:lstStyle/>
                    <a:p>
                      <a:pPr marL="437515">
                        <a:lnSpc>
                          <a:spcPts val="1365"/>
                        </a:lnSpc>
                      </a:pPr>
                      <a:r>
                        <a:rPr dirty="0" sz="1200" spc="-15">
                          <a:latin typeface="Calibri"/>
                          <a:cs typeface="Calibri"/>
                        </a:rPr>
                        <a:t>Proliferative</a:t>
                      </a:r>
                      <a:r>
                        <a:rPr dirty="0" sz="12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cell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CACAC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9525">
                      <a:solidFill>
                        <a:srgbClr val="000000"/>
                      </a:solidFill>
                      <a:prstDash val="solid"/>
                    </a:lnR>
                    <a:solidFill>
                      <a:srgbClr val="E7E7E7"/>
                    </a:solidFill>
                  </a:tcPr>
                </a:tc>
              </a:tr>
              <a:tr h="1907271">
                <a:tc gridSpan="4">
                  <a:txBody>
                    <a:bodyPr/>
                    <a:lstStyle/>
                    <a:p>
                      <a:pPr marL="60325" marR="2981960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dirty="0" sz="1200" spc="-5">
                          <a:latin typeface="Calibri"/>
                          <a:cs typeface="Calibri"/>
                        </a:rPr>
                        <a:t>Chart 1 </a:t>
                      </a:r>
                      <a:r>
                        <a:rPr dirty="0" sz="1200" spc="-10">
                          <a:latin typeface="Calibri"/>
                          <a:cs typeface="Calibri"/>
                        </a:rPr>
                        <a:t>showing optimal concentration </a:t>
                      </a:r>
                      <a:r>
                        <a:rPr dirty="0" sz="1200" spc="-15">
                          <a:latin typeface="Calibri"/>
                          <a:cs typeface="Calibri"/>
                        </a:rPr>
                        <a:t>for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each </a:t>
                      </a:r>
                      <a:r>
                        <a:rPr dirty="0" sz="1200" spc="-10">
                          <a:latin typeface="Calibri"/>
                          <a:cs typeface="Calibri"/>
                        </a:rPr>
                        <a:t>marker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and the </a:t>
                      </a:r>
                      <a:r>
                        <a:rPr dirty="0" sz="1200" spc="-10">
                          <a:latin typeface="Calibri"/>
                          <a:cs typeface="Calibri"/>
                        </a:rPr>
                        <a:t>area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that the </a:t>
                      </a:r>
                      <a:r>
                        <a:rPr dirty="0" sz="1200" spc="-10">
                          <a:latin typeface="Calibri"/>
                          <a:cs typeface="Calibri"/>
                        </a:rPr>
                        <a:t>marker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mainly </a:t>
                      </a:r>
                      <a:r>
                        <a:rPr dirty="0" sz="1200" spc="-10">
                          <a:latin typeface="Calibri"/>
                          <a:cs typeface="Calibri"/>
                        </a:rPr>
                        <a:t>stained.  For optimal concentration,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1:100 means 1µL of primary </a:t>
                      </a:r>
                      <a:r>
                        <a:rPr dirty="0" sz="1200" spc="-10">
                          <a:latin typeface="Calibri"/>
                          <a:cs typeface="Calibri"/>
                        </a:rPr>
                        <a:t>antibody dissolved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in 100µL of</a:t>
                      </a:r>
                      <a:r>
                        <a:rPr dirty="0" sz="1200" spc="1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10">
                          <a:latin typeface="Calibri"/>
                          <a:cs typeface="Calibri"/>
                        </a:rPr>
                        <a:t>solvent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algn="just" marL="60325" marR="53340">
                        <a:lnSpc>
                          <a:spcPts val="1910"/>
                        </a:lnSpc>
                        <a:spcBef>
                          <a:spcPts val="35"/>
                        </a:spcBef>
                      </a:pPr>
                      <a:r>
                        <a:rPr dirty="0" sz="1600" spc="-10" b="1">
                          <a:latin typeface="Calibri"/>
                          <a:cs typeface="Calibri"/>
                        </a:rPr>
                        <a:t>Optimal concentration 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for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all the 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markers 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are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developed through serial dilution 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for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the primary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antibodies. 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For 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example, 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for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the 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marker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PSA, 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different concentrations 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for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primary antibodies 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are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used (1:2000, 1:3000, 1:5000,  1:7000)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and the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optimal 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concentration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is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determined based on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the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images under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the</a:t>
                      </a:r>
                      <a:r>
                        <a:rPr dirty="0" sz="1600" spc="7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microscope.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algn="just" marL="60325" marR="52705">
                        <a:lnSpc>
                          <a:spcPts val="1910"/>
                        </a:lnSpc>
                        <a:spcBef>
                          <a:spcPts val="10"/>
                        </a:spcBef>
                      </a:pPr>
                      <a:r>
                        <a:rPr dirty="0" sz="1600" spc="-10">
                          <a:latin typeface="Calibri"/>
                          <a:cs typeface="Calibri"/>
                        </a:rPr>
                        <a:t>The 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four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highlighted 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marker are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then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repeated on 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prostate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tissues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using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another method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known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as </a:t>
                      </a:r>
                      <a:r>
                        <a:rPr dirty="0" sz="1600" spc="-5" b="1">
                          <a:latin typeface="Calibri"/>
                          <a:cs typeface="Calibri"/>
                        </a:rPr>
                        <a:t>Opal  </a:t>
                      </a:r>
                      <a:r>
                        <a:rPr dirty="0" sz="1600" spc="-10" b="1">
                          <a:latin typeface="Calibri"/>
                          <a:cs typeface="Calibri"/>
                        </a:rPr>
                        <a:t>method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.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It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allows 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for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the staining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of tissues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using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multiple primary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antibodies (which cannot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be 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performed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on  IHC 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procedure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as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one 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marker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is allow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on one slide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in IHC</a:t>
                      </a:r>
                      <a:r>
                        <a:rPr dirty="0" sz="1600" spc="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procedure).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450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graphicFrame>
        <p:nvGraphicFramePr>
          <p:cNvPr id="9" name="object 9"/>
          <p:cNvGraphicFramePr>
            <a:graphicFrameLocks noGrp="1"/>
          </p:cNvGraphicFramePr>
          <p:nvPr/>
        </p:nvGraphicFramePr>
        <p:xfrm>
          <a:off x="10359525" y="7912459"/>
          <a:ext cx="9262110" cy="28829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248775"/>
              </a:tblGrid>
              <a:tr h="384554">
                <a:tc>
                  <a:txBody>
                    <a:bodyPr/>
                    <a:lstStyle/>
                    <a:p>
                      <a:pPr marL="6096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2100" spc="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Discussion</a:t>
                      </a:r>
                      <a:endParaRPr sz="2100">
                        <a:latin typeface="Calibri"/>
                        <a:cs typeface="Calibri"/>
                      </a:endParaRPr>
                    </a:p>
                  </a:txBody>
                  <a:tcPr marL="0" marR="0" marB="0" marT="1714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</a:tr>
              <a:tr h="2489484">
                <a:tc>
                  <a:txBody>
                    <a:bodyPr/>
                    <a:lstStyle/>
                    <a:p>
                      <a:pPr algn="just" marL="364490" marR="50800" indent="-303530">
                        <a:lnSpc>
                          <a:spcPct val="100000"/>
                        </a:lnSpc>
                        <a:spcBef>
                          <a:spcPts val="130"/>
                        </a:spcBef>
                        <a:buAutoNum type="arabicPeriod"/>
                        <a:tabLst>
                          <a:tab pos="365125" algn="l"/>
                        </a:tabLst>
                      </a:pPr>
                      <a:r>
                        <a:rPr dirty="0" sz="1600" spc="-10">
                          <a:latin typeface="Calibri"/>
                          <a:cs typeface="Calibri"/>
                        </a:rPr>
                        <a:t>The boundary between urothelium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and 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prostate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gland 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are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identified in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where 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stem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cell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niche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is 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proposed  to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be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present. This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is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confirmed with the DLK-1 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marker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which 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stains proliferative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cells and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the circle area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is 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shown 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to contain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the 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most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DLK-1 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marker compared to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other areas. (Image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is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not shown 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for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this as this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part  of 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work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is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done by Dr</a:t>
                      </a:r>
                      <a:r>
                        <a:rPr dirty="0" sz="1600" spc="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Sesha)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  <a:buFont typeface="Calibri"/>
                        <a:buAutoNum type="arabicPeriod"/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algn="just" marL="364490" marR="50800" indent="-303530">
                        <a:lnSpc>
                          <a:spcPct val="100000"/>
                        </a:lnSpc>
                        <a:buAutoNum type="arabicPeriod"/>
                        <a:tabLst>
                          <a:tab pos="365125" algn="l"/>
                        </a:tabLst>
                      </a:pPr>
                      <a:r>
                        <a:rPr dirty="0" sz="1600" spc="-10">
                          <a:latin typeface="Calibri"/>
                          <a:cs typeface="Calibri"/>
                        </a:rPr>
                        <a:t>The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aqua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blue area shown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in the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circle 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(stem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cell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niche) 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indicates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the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reaction between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cells with the KLF  </a:t>
                      </a:r>
                      <a:r>
                        <a:rPr dirty="0" sz="1600" spc="-35">
                          <a:latin typeface="Calibri"/>
                          <a:cs typeface="Calibri"/>
                        </a:rPr>
                        <a:t>marker.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Since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the KLF4 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marker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is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important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in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preventing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cell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division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when the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DNA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is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damaged,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its 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regulation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is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important in preventing carcinogenesis. The relationship between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the KLF 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marker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and 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stem 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cell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niche of 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prostate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cancer 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warrants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further</a:t>
                      </a:r>
                      <a:r>
                        <a:rPr dirty="0" sz="1600" spc="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25">
                          <a:latin typeface="Calibri"/>
                          <a:cs typeface="Calibri"/>
                        </a:rPr>
                        <a:t>study.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object 10"/>
          <p:cNvGraphicFramePr>
            <a:graphicFrameLocks noGrp="1"/>
          </p:cNvGraphicFramePr>
          <p:nvPr/>
        </p:nvGraphicFramePr>
        <p:xfrm>
          <a:off x="10360537" y="10914767"/>
          <a:ext cx="9262110" cy="11823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248775"/>
              </a:tblGrid>
              <a:tr h="384554">
                <a:tc>
                  <a:txBody>
                    <a:bodyPr/>
                    <a:lstStyle/>
                    <a:p>
                      <a:pPr marL="6096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21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Result</a:t>
                      </a:r>
                      <a:endParaRPr sz="2100">
                        <a:latin typeface="Calibri"/>
                        <a:cs typeface="Calibri"/>
                      </a:endParaRPr>
                    </a:p>
                  </a:txBody>
                  <a:tcPr marL="0" marR="0" marB="0" marT="1714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</a:tr>
              <a:tr h="789348">
                <a:tc>
                  <a:txBody>
                    <a:bodyPr/>
                    <a:lstStyle/>
                    <a:p>
                      <a:pPr algn="just" marL="60960" marR="5080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1600" spc="-10" b="1">
                          <a:latin typeface="Calibri"/>
                          <a:cs typeface="Calibri"/>
                        </a:rPr>
                        <a:t>Stem </a:t>
                      </a:r>
                      <a:r>
                        <a:rPr dirty="0" sz="1600" spc="-5" b="1">
                          <a:latin typeface="Calibri"/>
                          <a:cs typeface="Calibri"/>
                        </a:rPr>
                        <a:t>cell </a:t>
                      </a:r>
                      <a:r>
                        <a:rPr dirty="0" sz="1600" spc="-10" b="1">
                          <a:latin typeface="Calibri"/>
                          <a:cs typeface="Calibri"/>
                        </a:rPr>
                        <a:t>niche </a:t>
                      </a:r>
                      <a:r>
                        <a:rPr dirty="0" sz="1600" spc="-5" b="1">
                          <a:latin typeface="Calibri"/>
                          <a:cs typeface="Calibri"/>
                        </a:rPr>
                        <a:t>is </a:t>
                      </a:r>
                      <a:r>
                        <a:rPr dirty="0" sz="1600" spc="-10" b="1">
                          <a:latin typeface="Calibri"/>
                          <a:cs typeface="Calibri"/>
                        </a:rPr>
                        <a:t>present </a:t>
                      </a:r>
                      <a:r>
                        <a:rPr dirty="0" sz="1600" spc="-15" b="1">
                          <a:latin typeface="Calibri"/>
                          <a:cs typeface="Calibri"/>
                        </a:rPr>
                        <a:t>at </a:t>
                      </a:r>
                      <a:r>
                        <a:rPr dirty="0" sz="1600" spc="-10" b="1">
                          <a:latin typeface="Calibri"/>
                          <a:cs typeface="Calibri"/>
                        </a:rPr>
                        <a:t>the </a:t>
                      </a:r>
                      <a:r>
                        <a:rPr dirty="0" sz="1600" spc="-5" b="1">
                          <a:latin typeface="Calibri"/>
                          <a:cs typeface="Calibri"/>
                        </a:rPr>
                        <a:t>boundary of </a:t>
                      </a:r>
                      <a:r>
                        <a:rPr dirty="0" sz="1600" spc="-10" b="1">
                          <a:latin typeface="Calibri"/>
                          <a:cs typeface="Calibri"/>
                        </a:rPr>
                        <a:t>urothelium and </a:t>
                      </a:r>
                      <a:r>
                        <a:rPr dirty="0" sz="1600" spc="-15" b="1">
                          <a:latin typeface="Calibri"/>
                          <a:cs typeface="Calibri"/>
                        </a:rPr>
                        <a:t>prostate </a:t>
                      </a:r>
                      <a:r>
                        <a:rPr dirty="0" sz="1600" spc="-10" b="1">
                          <a:latin typeface="Calibri"/>
                          <a:cs typeface="Calibri"/>
                        </a:rPr>
                        <a:t>gland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where highly 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proliferative stem 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cells 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are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shown 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to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be present. </a:t>
                      </a:r>
                      <a:r>
                        <a:rPr dirty="0" sz="1600" spc="-5" b="1">
                          <a:latin typeface="Calibri"/>
                          <a:cs typeface="Calibri"/>
                        </a:rPr>
                        <a:t>KLF </a:t>
                      </a:r>
                      <a:r>
                        <a:rPr dirty="0" sz="1600" spc="-15" b="1">
                          <a:latin typeface="Calibri"/>
                          <a:cs typeface="Calibri"/>
                        </a:rPr>
                        <a:t>marker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is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shown 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to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be </a:t>
                      </a:r>
                      <a:r>
                        <a:rPr dirty="0" sz="1600" spc="-10" b="1">
                          <a:latin typeface="Calibri"/>
                          <a:cs typeface="Calibri"/>
                        </a:rPr>
                        <a:t>present </a:t>
                      </a:r>
                      <a:r>
                        <a:rPr dirty="0" sz="1600" spc="-5" b="1">
                          <a:latin typeface="Calibri"/>
                          <a:cs typeface="Calibri"/>
                        </a:rPr>
                        <a:t>in </a:t>
                      </a:r>
                      <a:r>
                        <a:rPr dirty="0" sz="1600" spc="-10" b="1">
                          <a:latin typeface="Calibri"/>
                          <a:cs typeface="Calibri"/>
                        </a:rPr>
                        <a:t>the </a:t>
                      </a:r>
                      <a:r>
                        <a:rPr dirty="0" sz="1600" spc="-15" b="1">
                          <a:latin typeface="Calibri"/>
                          <a:cs typeface="Calibri"/>
                        </a:rPr>
                        <a:t>stem </a:t>
                      </a:r>
                      <a:r>
                        <a:rPr dirty="0" sz="1600" spc="-5" b="1">
                          <a:latin typeface="Calibri"/>
                          <a:cs typeface="Calibri"/>
                        </a:rPr>
                        <a:t>cell </a:t>
                      </a:r>
                      <a:r>
                        <a:rPr dirty="0" sz="1600" spc="-10" b="1">
                          <a:latin typeface="Calibri"/>
                          <a:cs typeface="Calibri"/>
                        </a:rPr>
                        <a:t>niche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and is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perhaps  </a:t>
                      </a:r>
                      <a:r>
                        <a:rPr dirty="0" sz="1600" spc="-10" b="1">
                          <a:latin typeface="Calibri"/>
                          <a:cs typeface="Calibri"/>
                        </a:rPr>
                        <a:t>important </a:t>
                      </a:r>
                      <a:r>
                        <a:rPr dirty="0" sz="1600" spc="-5" b="1">
                          <a:latin typeface="Calibri"/>
                          <a:cs typeface="Calibri"/>
                        </a:rPr>
                        <a:t>in </a:t>
                      </a:r>
                      <a:r>
                        <a:rPr dirty="0" sz="1600" spc="-10" b="1">
                          <a:latin typeface="Calibri"/>
                          <a:cs typeface="Calibri"/>
                        </a:rPr>
                        <a:t>regulating the </a:t>
                      </a:r>
                      <a:r>
                        <a:rPr dirty="0" sz="1600" spc="-5" b="1">
                          <a:latin typeface="Calibri"/>
                          <a:cs typeface="Calibri"/>
                        </a:rPr>
                        <a:t>normal </a:t>
                      </a:r>
                      <a:r>
                        <a:rPr dirty="0" sz="1600" spc="-15" b="1">
                          <a:latin typeface="Calibri"/>
                          <a:cs typeface="Calibri"/>
                        </a:rPr>
                        <a:t>stem </a:t>
                      </a:r>
                      <a:r>
                        <a:rPr dirty="0" sz="1600" spc="-5" b="1">
                          <a:latin typeface="Calibri"/>
                          <a:cs typeface="Calibri"/>
                        </a:rPr>
                        <a:t>cell</a:t>
                      </a:r>
                      <a:r>
                        <a:rPr dirty="0" sz="1600" spc="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 b="1">
                          <a:latin typeface="Calibri"/>
                          <a:cs typeface="Calibri"/>
                        </a:rPr>
                        <a:t>niche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.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714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object 11"/>
          <p:cNvGraphicFramePr>
            <a:graphicFrameLocks noGrp="1"/>
          </p:cNvGraphicFramePr>
          <p:nvPr/>
        </p:nvGraphicFramePr>
        <p:xfrm>
          <a:off x="10353285" y="12427263"/>
          <a:ext cx="9274175" cy="11931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248775"/>
              </a:tblGrid>
              <a:tr h="384554">
                <a:tc>
                  <a:txBody>
                    <a:bodyPr/>
                    <a:lstStyle/>
                    <a:p>
                      <a:pPr marL="6096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2100" spc="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Acknowledgement</a:t>
                      </a:r>
                      <a:endParaRPr sz="2100">
                        <a:latin typeface="Calibri"/>
                        <a:cs typeface="Calibri"/>
                      </a:endParaRPr>
                    </a:p>
                  </a:txBody>
                  <a:tcPr marL="0" marR="0" marB="0" marT="17145">
                    <a:lnT w="1905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</a:tr>
              <a:tr h="795487">
                <a:tc>
                  <a:txBody>
                    <a:bodyPr/>
                    <a:lstStyle/>
                    <a:p>
                      <a:pPr algn="just" marL="60960" marR="52705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Special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thanks 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to </a:t>
                      </a:r>
                      <a:r>
                        <a:rPr dirty="0" sz="1600" spc="-10" b="1">
                          <a:latin typeface="Calibri"/>
                          <a:cs typeface="Calibri"/>
                        </a:rPr>
                        <a:t>Dr </a:t>
                      </a:r>
                      <a:r>
                        <a:rPr dirty="0" sz="1600" spc="-5" b="1">
                          <a:latin typeface="Calibri"/>
                          <a:cs typeface="Calibri"/>
                        </a:rPr>
                        <a:t>Sesha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and </a:t>
                      </a:r>
                      <a:r>
                        <a:rPr dirty="0" sz="1600" spc="-10" b="1">
                          <a:latin typeface="Calibri"/>
                          <a:cs typeface="Calibri"/>
                        </a:rPr>
                        <a:t>Prof </a:t>
                      </a:r>
                      <a:r>
                        <a:rPr dirty="0" sz="1600" spc="-15" b="1">
                          <a:latin typeface="Calibri"/>
                          <a:cs typeface="Calibri"/>
                        </a:rPr>
                        <a:t>Rakesh 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for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the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helps throughout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the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research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and also 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Newcastle 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University Northern Institute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of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Cancer 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for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providing this 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opportunity.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Gratitude 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are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expressed 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to 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Vacation 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scholarship team 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for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providing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this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scholarship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too.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714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object 12"/>
          <p:cNvGraphicFramePr>
            <a:graphicFrameLocks noGrp="1"/>
          </p:cNvGraphicFramePr>
          <p:nvPr/>
        </p:nvGraphicFramePr>
        <p:xfrm>
          <a:off x="485896" y="1555083"/>
          <a:ext cx="9262110" cy="55492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248775"/>
              </a:tblGrid>
              <a:tr h="403782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2100" spc="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Background</a:t>
                      </a:r>
                      <a:endParaRPr sz="2100">
                        <a:latin typeface="Calibri"/>
                        <a:cs typeface="Calibri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</a:tr>
              <a:tr h="5136584">
                <a:tc>
                  <a:txBody>
                    <a:bodyPr/>
                    <a:lstStyle/>
                    <a:p>
                      <a:pPr algn="just" marL="60325" marR="51435">
                        <a:lnSpc>
                          <a:spcPct val="100000"/>
                        </a:lnSpc>
                        <a:spcBef>
                          <a:spcPts val="130"/>
                        </a:spcBef>
                        <a:tabLst>
                          <a:tab pos="9170035" algn="l"/>
                        </a:tabLst>
                      </a:pPr>
                      <a:r>
                        <a:rPr dirty="0" sz="1600" spc="-10">
                          <a:latin typeface="Calibri"/>
                          <a:cs typeface="Calibri"/>
                        </a:rPr>
                        <a:t>The </a:t>
                      </a:r>
                      <a:r>
                        <a:rPr dirty="0" sz="1600" spc="-15" b="1">
                          <a:latin typeface="Calibri"/>
                          <a:cs typeface="Calibri"/>
                        </a:rPr>
                        <a:t>prostate </a:t>
                      </a:r>
                      <a:r>
                        <a:rPr dirty="0" sz="1600" spc="-10" b="1">
                          <a:latin typeface="Calibri"/>
                          <a:cs typeface="Calibri"/>
                        </a:rPr>
                        <a:t>gland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is an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important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male 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reproductive 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organ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which is responsible 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for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the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production of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semen.  A </a:t>
                      </a:r>
                      <a:r>
                        <a:rPr dirty="0" sz="1600" spc="-15" b="1">
                          <a:latin typeface="Calibri"/>
                          <a:cs typeface="Calibri"/>
                        </a:rPr>
                        <a:t>stem </a:t>
                      </a:r>
                      <a:r>
                        <a:rPr dirty="0" sz="1600" spc="-5" b="1">
                          <a:latin typeface="Calibri"/>
                          <a:cs typeface="Calibri"/>
                        </a:rPr>
                        <a:t>cell </a:t>
                      </a:r>
                      <a:r>
                        <a:rPr dirty="0" sz="1600" spc="-10" b="1">
                          <a:latin typeface="Calibri"/>
                          <a:cs typeface="Calibri"/>
                        </a:rPr>
                        <a:t>niche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is a 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microenvironment surrounding stem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cells which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regulates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their activity 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to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maintain the  normal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cell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cycle.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Hence,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dysregulation of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the 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stem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cell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niche can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lead 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to unstoppable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division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which  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c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tribu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es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1600" spc="1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1600" spc="9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the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1600" spc="9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35">
                          <a:latin typeface="Calibri"/>
                          <a:cs typeface="Calibri"/>
                        </a:rPr>
                        <a:t>f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orm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tion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1600" spc="1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f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1600" spc="1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c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ance</a:t>
                      </a:r>
                      <a:r>
                        <a:rPr dirty="0" sz="1600" spc="-155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600">
                          <a:latin typeface="Calibri"/>
                          <a:cs typeface="Calibri"/>
                        </a:rPr>
                        <a:t>.</a:t>
                      </a:r>
                      <a:endParaRPr sz="600">
                        <a:latin typeface="Calibri"/>
                        <a:cs typeface="Calibri"/>
                      </a:endParaRPr>
                    </a:p>
                    <a:p>
                      <a:pPr algn="just" marL="60325" marR="52705">
                        <a:lnSpc>
                          <a:spcPts val="1910"/>
                        </a:lnSpc>
                        <a:spcBef>
                          <a:spcPts val="40"/>
                        </a:spcBef>
                      </a:pPr>
                      <a:r>
                        <a:rPr dirty="0" sz="1600" spc="-15" b="1">
                          <a:latin typeface="Calibri"/>
                          <a:cs typeface="Calibri"/>
                        </a:rPr>
                        <a:t>Kuffel like </a:t>
                      </a:r>
                      <a:r>
                        <a:rPr dirty="0" sz="1600" spc="-10" b="1">
                          <a:latin typeface="Calibri"/>
                          <a:cs typeface="Calibri"/>
                        </a:rPr>
                        <a:t>factor-4 (KLF4)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is 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protein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that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is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highly expressed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in non-dividing cells and its 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overexpression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induces  cell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cycle 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arrest.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KLF4 is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important in preventing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cell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division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when DNA is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damaged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which 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may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be used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as  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marker to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predict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30">
                          <a:latin typeface="Calibri"/>
                          <a:cs typeface="Calibri"/>
                        </a:rPr>
                        <a:t>cancer.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algn="just" marL="60325" marR="52705">
                        <a:lnSpc>
                          <a:spcPct val="100000"/>
                        </a:lnSpc>
                      </a:pPr>
                      <a:r>
                        <a:rPr dirty="0" sz="1600" spc="-20">
                          <a:latin typeface="Calibri"/>
                          <a:cs typeface="Calibri"/>
                        </a:rPr>
                        <a:t>Microscopically, prostate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gland 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consists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of </a:t>
                      </a:r>
                      <a:r>
                        <a:rPr dirty="0" sz="1600" spc="-5" b="1">
                          <a:latin typeface="Calibri"/>
                          <a:cs typeface="Calibri"/>
                        </a:rPr>
                        <a:t>basal cells, </a:t>
                      </a:r>
                      <a:r>
                        <a:rPr dirty="0" sz="1600" spc="-10" b="1">
                          <a:latin typeface="Calibri"/>
                          <a:cs typeface="Calibri"/>
                        </a:rPr>
                        <a:t>luminal </a:t>
                      </a:r>
                      <a:r>
                        <a:rPr dirty="0" sz="1600" spc="-5" b="1">
                          <a:latin typeface="Calibri"/>
                          <a:cs typeface="Calibri"/>
                        </a:rPr>
                        <a:t>cells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and </a:t>
                      </a:r>
                      <a:r>
                        <a:rPr dirty="0" sz="1600" spc="-5" b="1">
                          <a:latin typeface="Calibri"/>
                          <a:cs typeface="Calibri"/>
                        </a:rPr>
                        <a:t>neuroendocrine </a:t>
                      </a:r>
                      <a:r>
                        <a:rPr dirty="0" sz="1600" spc="-10" b="1">
                          <a:latin typeface="Calibri"/>
                          <a:cs typeface="Calibri"/>
                        </a:rPr>
                        <a:t>cells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as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shown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in 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image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1. It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has been 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proposed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that </a:t>
                      </a:r>
                      <a:r>
                        <a:rPr dirty="0" sz="1600" spc="-15" b="1">
                          <a:latin typeface="Calibri"/>
                          <a:cs typeface="Calibri"/>
                        </a:rPr>
                        <a:t>stem </a:t>
                      </a:r>
                      <a:r>
                        <a:rPr dirty="0" sz="1600" spc="-5" b="1">
                          <a:latin typeface="Calibri"/>
                          <a:cs typeface="Calibri"/>
                        </a:rPr>
                        <a:t>cells 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are </a:t>
                      </a:r>
                      <a:r>
                        <a:rPr dirty="0" sz="1600" spc="-15" b="1">
                          <a:latin typeface="Calibri"/>
                          <a:cs typeface="Calibri"/>
                        </a:rPr>
                        <a:t>more prevalent </a:t>
                      </a:r>
                      <a:r>
                        <a:rPr dirty="0" sz="1600" spc="-5" b="1">
                          <a:latin typeface="Calibri"/>
                          <a:cs typeface="Calibri"/>
                        </a:rPr>
                        <a:t>in basal cell </a:t>
                      </a:r>
                      <a:r>
                        <a:rPr dirty="0" sz="1600" spc="-20" b="1">
                          <a:latin typeface="Calibri"/>
                          <a:cs typeface="Calibri"/>
                        </a:rPr>
                        <a:t>layers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which 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can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give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rise 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to 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new basal and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luminal cells. 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Macroscopically, </a:t>
                      </a:r>
                      <a:r>
                        <a:rPr dirty="0" sz="1600" spc="-20" b="1">
                          <a:latin typeface="Calibri"/>
                          <a:cs typeface="Calibri"/>
                        </a:rPr>
                        <a:t>stem </a:t>
                      </a:r>
                      <a:r>
                        <a:rPr dirty="0" sz="1600" spc="-5" b="1">
                          <a:latin typeface="Calibri"/>
                          <a:cs typeface="Calibri"/>
                        </a:rPr>
                        <a:t>cell </a:t>
                      </a:r>
                      <a:r>
                        <a:rPr dirty="0" sz="1600" spc="-10" b="1">
                          <a:latin typeface="Calibri"/>
                          <a:cs typeface="Calibri"/>
                        </a:rPr>
                        <a:t>niche </a:t>
                      </a:r>
                      <a:r>
                        <a:rPr dirty="0" sz="1600" spc="-5" b="1">
                          <a:latin typeface="Calibri"/>
                          <a:cs typeface="Calibri"/>
                        </a:rPr>
                        <a:t>is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hypothesised 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to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be </a:t>
                      </a:r>
                      <a:r>
                        <a:rPr dirty="0" sz="1600" spc="-15" b="1">
                          <a:latin typeface="Calibri"/>
                          <a:cs typeface="Calibri"/>
                        </a:rPr>
                        <a:t>located </a:t>
                      </a:r>
                      <a:r>
                        <a:rPr dirty="0" sz="1600" spc="-5" b="1">
                          <a:latin typeface="Calibri"/>
                          <a:cs typeface="Calibri"/>
                        </a:rPr>
                        <a:t>in </a:t>
                      </a:r>
                      <a:r>
                        <a:rPr dirty="0" sz="1600" spc="-10" b="1">
                          <a:latin typeface="Calibri"/>
                          <a:cs typeface="Calibri"/>
                        </a:rPr>
                        <a:t>the </a:t>
                      </a:r>
                      <a:r>
                        <a:rPr dirty="0" sz="1600" spc="-15" b="1">
                          <a:latin typeface="Calibri"/>
                          <a:cs typeface="Calibri"/>
                        </a:rPr>
                        <a:t>proximal  </a:t>
                      </a:r>
                      <a:r>
                        <a:rPr dirty="0" sz="1600" spc="-10" b="1">
                          <a:latin typeface="Calibri"/>
                          <a:cs typeface="Calibri"/>
                        </a:rPr>
                        <a:t>location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of 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prostate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gland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instead of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distal.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algn="ctr" marL="527685">
                        <a:lnSpc>
                          <a:spcPts val="1400"/>
                        </a:lnSpc>
                        <a:spcBef>
                          <a:spcPts val="1020"/>
                        </a:spcBef>
                      </a:pPr>
                      <a:r>
                        <a:rPr dirty="0" sz="1200" spc="-15">
                          <a:latin typeface="Calibri"/>
                          <a:cs typeface="Calibri"/>
                        </a:rPr>
                        <a:t>Distal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algn="ctr" marR="513715">
                        <a:lnSpc>
                          <a:spcPts val="1400"/>
                        </a:lnSpc>
                      </a:pPr>
                      <a:r>
                        <a:rPr dirty="0" sz="1200" spc="-10">
                          <a:latin typeface="Calibri"/>
                          <a:cs typeface="Calibri"/>
                        </a:rPr>
                        <a:t>Proximal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just" marL="60325">
                        <a:lnSpc>
                          <a:spcPct val="100000"/>
                        </a:lnSpc>
                        <a:spcBef>
                          <a:spcPts val="5"/>
                        </a:spcBef>
                        <a:tabLst>
                          <a:tab pos="3606800" algn="l"/>
                        </a:tabLst>
                      </a:pPr>
                      <a:r>
                        <a:rPr dirty="0" sz="1200" spc="-5">
                          <a:latin typeface="Calibri"/>
                          <a:cs typeface="Calibri"/>
                        </a:rPr>
                        <a:t>Image 1	</a:t>
                      </a:r>
                      <a:r>
                        <a:rPr dirty="0" baseline="-20833" sz="1800" spc="-7">
                          <a:latin typeface="Calibri"/>
                          <a:cs typeface="Calibri"/>
                        </a:rPr>
                        <a:t>Image 2</a:t>
                      </a:r>
                      <a:endParaRPr baseline="-20833" sz="1800">
                        <a:latin typeface="Calibri"/>
                        <a:cs typeface="Calibri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13" name="object 13"/>
          <p:cNvSpPr/>
          <p:nvPr/>
        </p:nvSpPr>
        <p:spPr>
          <a:xfrm>
            <a:off x="15948888" y="2516807"/>
            <a:ext cx="3464025" cy="312905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18933993" y="6187868"/>
            <a:ext cx="403225" cy="186690"/>
          </a:xfrm>
          <a:custGeom>
            <a:avLst/>
            <a:gdLst/>
            <a:ahLst/>
            <a:cxnLst/>
            <a:rect l="l" t="t" r="r" b="b"/>
            <a:pathLst>
              <a:path w="403225" h="186689">
                <a:moveTo>
                  <a:pt x="0" y="186205"/>
                </a:moveTo>
                <a:lnTo>
                  <a:pt x="402770" y="186205"/>
                </a:lnTo>
                <a:lnTo>
                  <a:pt x="402770" y="0"/>
                </a:lnTo>
                <a:lnTo>
                  <a:pt x="0" y="0"/>
                </a:lnTo>
                <a:lnTo>
                  <a:pt x="0" y="18620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16009354" y="6370025"/>
            <a:ext cx="354330" cy="182245"/>
          </a:xfrm>
          <a:custGeom>
            <a:avLst/>
            <a:gdLst/>
            <a:ahLst/>
            <a:cxnLst/>
            <a:rect l="l" t="t" r="r" b="b"/>
            <a:pathLst>
              <a:path w="354330" h="182245">
                <a:moveTo>
                  <a:pt x="0" y="182157"/>
                </a:moveTo>
                <a:lnTo>
                  <a:pt x="354194" y="182157"/>
                </a:lnTo>
                <a:lnTo>
                  <a:pt x="354194" y="0"/>
                </a:lnTo>
                <a:lnTo>
                  <a:pt x="0" y="0"/>
                </a:lnTo>
                <a:lnTo>
                  <a:pt x="0" y="1821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17661926" y="6370025"/>
            <a:ext cx="662940" cy="186690"/>
          </a:xfrm>
          <a:custGeom>
            <a:avLst/>
            <a:gdLst/>
            <a:ahLst/>
            <a:cxnLst/>
            <a:rect l="l" t="t" r="r" b="b"/>
            <a:pathLst>
              <a:path w="662940" h="186690">
                <a:moveTo>
                  <a:pt x="0" y="186205"/>
                </a:moveTo>
                <a:lnTo>
                  <a:pt x="662850" y="186205"/>
                </a:lnTo>
                <a:lnTo>
                  <a:pt x="662850" y="0"/>
                </a:lnTo>
                <a:lnTo>
                  <a:pt x="0" y="0"/>
                </a:lnTo>
                <a:lnTo>
                  <a:pt x="0" y="18620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16009354" y="6552183"/>
            <a:ext cx="610235" cy="186690"/>
          </a:xfrm>
          <a:custGeom>
            <a:avLst/>
            <a:gdLst/>
            <a:ahLst/>
            <a:cxnLst/>
            <a:rect l="l" t="t" r="r" b="b"/>
            <a:pathLst>
              <a:path w="610234" h="186690">
                <a:moveTo>
                  <a:pt x="0" y="186205"/>
                </a:moveTo>
                <a:lnTo>
                  <a:pt x="610227" y="186205"/>
                </a:lnTo>
                <a:lnTo>
                  <a:pt x="610227" y="0"/>
                </a:lnTo>
                <a:lnTo>
                  <a:pt x="0" y="0"/>
                </a:lnTo>
                <a:lnTo>
                  <a:pt x="0" y="18620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16203908" y="186205"/>
            <a:ext cx="3465037" cy="121337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511052" y="5169220"/>
            <a:ext cx="1973371" cy="145422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4673854" y="5844720"/>
            <a:ext cx="351155" cy="270510"/>
          </a:xfrm>
          <a:custGeom>
            <a:avLst/>
            <a:gdLst/>
            <a:ahLst/>
            <a:cxnLst/>
            <a:rect l="l" t="t" r="r" b="b"/>
            <a:pathLst>
              <a:path w="351154" h="270510">
                <a:moveTo>
                  <a:pt x="0" y="135100"/>
                </a:moveTo>
                <a:lnTo>
                  <a:pt x="8949" y="92390"/>
                </a:lnTo>
                <a:lnTo>
                  <a:pt x="33873" y="55302"/>
                </a:lnTo>
                <a:lnTo>
                  <a:pt x="71879" y="26060"/>
                </a:lnTo>
                <a:lnTo>
                  <a:pt x="120078" y="6885"/>
                </a:lnTo>
                <a:lnTo>
                  <a:pt x="175579" y="0"/>
                </a:lnTo>
                <a:lnTo>
                  <a:pt x="231080" y="6885"/>
                </a:lnTo>
                <a:lnTo>
                  <a:pt x="279279" y="26060"/>
                </a:lnTo>
                <a:lnTo>
                  <a:pt x="317285" y="55302"/>
                </a:lnTo>
                <a:lnTo>
                  <a:pt x="342208" y="92390"/>
                </a:lnTo>
                <a:lnTo>
                  <a:pt x="351158" y="135100"/>
                </a:lnTo>
                <a:lnTo>
                  <a:pt x="342208" y="177809"/>
                </a:lnTo>
                <a:lnTo>
                  <a:pt x="317285" y="214897"/>
                </a:lnTo>
                <a:lnTo>
                  <a:pt x="279279" y="244139"/>
                </a:lnTo>
                <a:lnTo>
                  <a:pt x="231080" y="263314"/>
                </a:lnTo>
                <a:lnTo>
                  <a:pt x="175579" y="270200"/>
                </a:lnTo>
                <a:lnTo>
                  <a:pt x="120078" y="263314"/>
                </a:lnTo>
                <a:lnTo>
                  <a:pt x="71879" y="244139"/>
                </a:lnTo>
                <a:lnTo>
                  <a:pt x="33873" y="214897"/>
                </a:lnTo>
                <a:lnTo>
                  <a:pt x="8949" y="177809"/>
                </a:lnTo>
                <a:lnTo>
                  <a:pt x="0" y="135100"/>
                </a:lnTo>
                <a:close/>
              </a:path>
            </a:pathLst>
          </a:custGeom>
          <a:ln w="2529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5201098" y="5646371"/>
            <a:ext cx="345440" cy="272415"/>
          </a:xfrm>
          <a:custGeom>
            <a:avLst/>
            <a:gdLst/>
            <a:ahLst/>
            <a:cxnLst/>
            <a:rect l="l" t="t" r="r" b="b"/>
            <a:pathLst>
              <a:path w="345439" h="272414">
                <a:moveTo>
                  <a:pt x="0" y="136112"/>
                </a:moveTo>
                <a:lnTo>
                  <a:pt x="8796" y="93102"/>
                </a:lnTo>
                <a:lnTo>
                  <a:pt x="33290" y="55740"/>
                </a:lnTo>
                <a:lnTo>
                  <a:pt x="70640" y="26271"/>
                </a:lnTo>
                <a:lnTo>
                  <a:pt x="118005" y="6942"/>
                </a:lnTo>
                <a:lnTo>
                  <a:pt x="172543" y="0"/>
                </a:lnTo>
                <a:lnTo>
                  <a:pt x="227081" y="6942"/>
                </a:lnTo>
                <a:lnTo>
                  <a:pt x="274446" y="26271"/>
                </a:lnTo>
                <a:lnTo>
                  <a:pt x="311796" y="55740"/>
                </a:lnTo>
                <a:lnTo>
                  <a:pt x="336290" y="93102"/>
                </a:lnTo>
                <a:lnTo>
                  <a:pt x="345087" y="136112"/>
                </a:lnTo>
                <a:lnTo>
                  <a:pt x="336290" y="179121"/>
                </a:lnTo>
                <a:lnTo>
                  <a:pt x="311796" y="216483"/>
                </a:lnTo>
                <a:lnTo>
                  <a:pt x="274446" y="245952"/>
                </a:lnTo>
                <a:lnTo>
                  <a:pt x="227081" y="265281"/>
                </a:lnTo>
                <a:lnTo>
                  <a:pt x="172543" y="272224"/>
                </a:lnTo>
                <a:lnTo>
                  <a:pt x="118005" y="265281"/>
                </a:lnTo>
                <a:lnTo>
                  <a:pt x="70640" y="245952"/>
                </a:lnTo>
                <a:lnTo>
                  <a:pt x="33290" y="216483"/>
                </a:lnTo>
                <a:lnTo>
                  <a:pt x="8796" y="179121"/>
                </a:lnTo>
                <a:lnTo>
                  <a:pt x="0" y="136112"/>
                </a:lnTo>
                <a:close/>
              </a:path>
            </a:pathLst>
          </a:custGeom>
          <a:ln w="2529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10755379" y="2516807"/>
            <a:ext cx="3471109" cy="3129058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462C1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User</dc:creator>
  <dc:title>PowerPoint Presentation</dc:title>
  <dcterms:created xsi:type="dcterms:W3CDTF">2019-11-26T15:40:37Z</dcterms:created>
  <dcterms:modified xsi:type="dcterms:W3CDTF">2019-11-26T15:40:37Z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2019-10-18T00:00:00Z</vt:filetime>
  </property>
  <property fmtid="{D5CDD505-2E9C-101B-9397-08002B2CF9AE}" pid="3" name="Creator">
    <vt:lpwstr>Microsoft® PowerPoint® 2019</vt:lpwstr>
  </property>
  <property fmtid="{D5CDD505-2E9C-101B-9397-08002B2CF9AE}" pid="4" name="LastSaved">
    <vt:filetime>2019-11-26T00:00:00Z</vt:filetime>
  </property>
</Properties>
</file>